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consolata" pitchFamily="1" charset="0"/>
      <p:regular r:id="rId13"/>
    </p:embeddedFont>
    <p:embeddedFont>
      <p:font typeface="Inconsolata Bold" pitchFamily="1" charset="0"/>
      <p:bold r:id="rId14"/>
    </p:embeddedFont>
    <p:embeddedFont>
      <p:font typeface="Montserrat Black" panose="00000A00000000000000" pitchFamily="2" charset="-52"/>
      <p:regular r:id="rId15"/>
      <p:bold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E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8" d="100"/>
          <a:sy n="68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447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51742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Что такое экзоскелеты?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3848338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 - это внешние механические структуры, которые надеваются на тело человека, чтобы усилить его физические возможности. Они используют приводы, сенсоры и компьютерное управление, чтобы помогать пользователю в поднятии тяжестей, повышать выносливость и увеличивать скорость движения.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793790" y="653657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6548501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6551367"/>
            <a:ext cx="283380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by Ivan Kirpichnikov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862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100" y="2938820"/>
            <a:ext cx="12795885" cy="546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Заключение и будущее экзоскелетных технологий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12100" y="5752147"/>
            <a:ext cx="13406199" cy="22860"/>
          </a:xfrm>
          <a:prstGeom prst="roundRect">
            <a:avLst>
              <a:gd name="adj" fmla="val 4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3908346" y="5140107"/>
            <a:ext cx="22860" cy="61210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6" name="Shape 3"/>
          <p:cNvSpPr/>
          <p:nvPr/>
        </p:nvSpPr>
        <p:spPr>
          <a:xfrm>
            <a:off x="3723084" y="5555397"/>
            <a:ext cx="393502" cy="393502"/>
          </a:xfrm>
          <a:prstGeom prst="roundRect">
            <a:avLst>
              <a:gd name="adj" fmla="val 232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524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3865007" y="5621000"/>
            <a:ext cx="109657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2757249" y="4027408"/>
            <a:ext cx="2325291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Растущее влияние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86884" y="4405551"/>
            <a:ext cx="6266140" cy="559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 становятся все более распространенными и оказывают значительное влияние на различные сферы жизни.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03532" y="5752088"/>
            <a:ext cx="22860" cy="61210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1" name="Shape 8"/>
          <p:cNvSpPr/>
          <p:nvPr/>
        </p:nvSpPr>
        <p:spPr>
          <a:xfrm>
            <a:off x="7118271" y="5555397"/>
            <a:ext cx="393502" cy="393502"/>
          </a:xfrm>
          <a:prstGeom prst="roundRect">
            <a:avLst>
              <a:gd name="adj" fmla="val 232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524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7235309" y="5621000"/>
            <a:ext cx="159425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5624036" y="6539151"/>
            <a:ext cx="3382208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Технологические прорывы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4182070" y="6917293"/>
            <a:ext cx="6266140" cy="559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Ожидаются дальнейшие инновации в области материалов, приводов, сенсоров и систем управления экзоскелетами.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0698837" y="5140107"/>
            <a:ext cx="22860" cy="61210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6" name="Shape 13"/>
          <p:cNvSpPr/>
          <p:nvPr/>
        </p:nvSpPr>
        <p:spPr>
          <a:xfrm>
            <a:off x="10513576" y="5555397"/>
            <a:ext cx="393502" cy="393502"/>
          </a:xfrm>
          <a:prstGeom prst="roundRect">
            <a:avLst>
              <a:gd name="adj" fmla="val 2324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524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10629781" y="5621000"/>
            <a:ext cx="161092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9437013" y="3747611"/>
            <a:ext cx="2546747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Новые возможности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577376" y="4125754"/>
            <a:ext cx="6266140" cy="839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 открывают новые возможности для людей с ограниченными возможностями, а также способны кардинально изменить профессиональную деятельность.</a:t>
            </a:r>
            <a:endParaRPr lang="en-US" sz="160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69C8C0A7-E0C1-E11C-2BDE-9FD2F027CCD2}"/>
              </a:ext>
            </a:extLst>
          </p:cNvPr>
          <p:cNvSpPr/>
          <p:nvPr/>
        </p:nvSpPr>
        <p:spPr>
          <a:xfrm>
            <a:off x="12873990" y="7780020"/>
            <a:ext cx="1649730" cy="3581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9940" y="593050"/>
            <a:ext cx="7736919" cy="1256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История</a:t>
            </a:r>
            <a:r>
              <a:rPr lang="en-US" sz="3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</a:t>
            </a:r>
            <a:r>
              <a:rPr lang="en-US" sz="39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развития</a:t>
            </a:r>
            <a:r>
              <a:rPr lang="ru-RU" sz="3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</a:t>
            </a:r>
            <a:r>
              <a:rPr lang="en-US" sz="3950" b="1" dirty="0" err="1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экзоскелетов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479977" y="2150864"/>
            <a:ext cx="22860" cy="5485567"/>
          </a:xfrm>
          <a:prstGeom prst="roundRect">
            <a:avLst>
              <a:gd name="adj" fmla="val 4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694706" y="2591633"/>
            <a:ext cx="703540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6" name="Shape 3"/>
          <p:cNvSpPr/>
          <p:nvPr/>
        </p:nvSpPr>
        <p:spPr>
          <a:xfrm>
            <a:off x="6265247" y="2376964"/>
            <a:ext cx="452318" cy="452318"/>
          </a:xfrm>
          <a:prstGeom prst="roundRect">
            <a:avLst>
              <a:gd name="adj" fmla="val 202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428363" y="2452330"/>
            <a:ext cx="126087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597140" y="2487310"/>
            <a:ext cx="251293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1960s-1970s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597140" y="2910718"/>
            <a:ext cx="6329720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Первые разработки экзоскелетов начались в 1960-х годах в Соединенных Штатах для военных нужд.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6694706" y="4272677"/>
            <a:ext cx="703540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1" name="Shape 8"/>
          <p:cNvSpPr/>
          <p:nvPr/>
        </p:nvSpPr>
        <p:spPr>
          <a:xfrm>
            <a:off x="6265247" y="4058007"/>
            <a:ext cx="452318" cy="452318"/>
          </a:xfrm>
          <a:prstGeom prst="roundRect">
            <a:avLst>
              <a:gd name="adj" fmla="val 202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399669" y="4133374"/>
            <a:ext cx="183356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597140" y="4168353"/>
            <a:ext cx="251293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1980s-1990s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7597140" y="4659495"/>
            <a:ext cx="6329720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Технология экзоскелетов продолжала развиваться, с фокусом на повышение производительности и снижение веса.</a:t>
            </a:r>
            <a:endParaRPr lang="en-US" sz="2000" dirty="0"/>
          </a:p>
        </p:txBody>
      </p:sp>
      <p:sp>
        <p:nvSpPr>
          <p:cNvPr id="15" name="Shape 12"/>
          <p:cNvSpPr/>
          <p:nvPr/>
        </p:nvSpPr>
        <p:spPr>
          <a:xfrm>
            <a:off x="6694706" y="6275427"/>
            <a:ext cx="703540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6" name="Shape 13"/>
          <p:cNvSpPr/>
          <p:nvPr/>
        </p:nvSpPr>
        <p:spPr>
          <a:xfrm>
            <a:off x="6265247" y="6060758"/>
            <a:ext cx="452318" cy="452318"/>
          </a:xfrm>
          <a:prstGeom prst="roundRect">
            <a:avLst>
              <a:gd name="adj" fmla="val 202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398835" y="6136124"/>
            <a:ext cx="185142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597140" y="6159814"/>
            <a:ext cx="342923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2000s-Настоящее время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7597140" y="6594512"/>
            <a:ext cx="6329720" cy="9651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Современные экзоскелеты становятся все более продвинутыми, с улучшенными сенсорами, приводами и интегрированными системами управления.</a:t>
            </a:r>
            <a:endParaRPr lang="en-US" sz="2000" dirty="0"/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45650614-71BD-6990-076B-4D5B6582B0A9}"/>
              </a:ext>
            </a:extLst>
          </p:cNvPr>
          <p:cNvSpPr/>
          <p:nvPr/>
        </p:nvSpPr>
        <p:spPr>
          <a:xfrm>
            <a:off x="12873990" y="7780020"/>
            <a:ext cx="1649730" cy="3581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96170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Основные типы экзоскелетов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Верхний корпус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Экзоскелеты, охватывающие верхнюю часть тела, предназначены для увеличения силы рук и плеч.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Нижний корпус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32928" y="4000090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Экзоскелеты, охватывающие нижнюю часть тела, предназначены для увеличения силы ног и улучшения мобильности.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Полный</a:t>
            </a: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корпус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Полные экзоскелеты, охватывающие все тело, обеспечивают максимальное усиление физических возможностей.</a:t>
            </a:r>
            <a:endParaRPr lang="en-US" sz="20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85191527-5CF7-BB5C-AAAE-9AD7157ACD69}"/>
              </a:ext>
            </a:extLst>
          </p:cNvPr>
          <p:cNvSpPr/>
          <p:nvPr/>
        </p:nvSpPr>
        <p:spPr>
          <a:xfrm>
            <a:off x="12873990" y="7780020"/>
            <a:ext cx="1649730" cy="3581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871" y="860584"/>
            <a:ext cx="7709059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Принцип работы экзоскелетов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3871" y="2449116"/>
            <a:ext cx="1024890" cy="163996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36180" y="2654022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Сенсоры</a:t>
            </a:r>
            <a:endParaRPr lang="en-US" sz="2800" dirty="0"/>
          </a:p>
        </p:txBody>
      </p:sp>
      <p:sp>
        <p:nvSpPr>
          <p:cNvPr id="6" name="Text 2"/>
          <p:cNvSpPr/>
          <p:nvPr/>
        </p:nvSpPr>
        <p:spPr>
          <a:xfrm>
            <a:off x="7536180" y="3097292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 оснащен датчиками, которые отслеживают движения и нагрузку на тело пользователя.</a:t>
            </a:r>
            <a:endParaRPr lang="en-US" sz="20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871" y="4089083"/>
            <a:ext cx="1024890" cy="163996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36180" y="4293989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Приводы</a:t>
            </a:r>
            <a:endParaRPr lang="en-US" sz="2800" dirty="0"/>
          </a:p>
        </p:txBody>
      </p:sp>
      <p:sp>
        <p:nvSpPr>
          <p:cNvPr id="9" name="Text 4"/>
          <p:cNvSpPr/>
          <p:nvPr/>
        </p:nvSpPr>
        <p:spPr>
          <a:xfrm>
            <a:off x="7536180" y="4737259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Моторы и актуаторы в экзоскелете усиливают движения пользователя, придавая ему дополнительную силу.</a:t>
            </a:r>
            <a:endParaRPr lang="en-US" sz="20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3871" y="5729049"/>
            <a:ext cx="1024890" cy="163996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6180" y="5933956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Управление</a:t>
            </a:r>
            <a:endParaRPr lang="en-US" sz="2800" dirty="0"/>
          </a:p>
        </p:txBody>
      </p:sp>
      <p:sp>
        <p:nvSpPr>
          <p:cNvPr id="12" name="Text 6"/>
          <p:cNvSpPr/>
          <p:nvPr/>
        </p:nvSpPr>
        <p:spPr>
          <a:xfrm>
            <a:off x="7536180" y="6377226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Компьютерная система экзоскелета обрабатывает данные от сенсоров и управляет приводами в реальном времени.</a:t>
            </a:r>
            <a:endParaRPr lang="en-US" sz="20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361DE04-D1E7-9599-1A5B-FD85E2D9691D}"/>
              </a:ext>
            </a:extLst>
          </p:cNvPr>
          <p:cNvSpPr/>
          <p:nvPr/>
        </p:nvSpPr>
        <p:spPr>
          <a:xfrm>
            <a:off x="12873990" y="7780020"/>
            <a:ext cx="1649730" cy="3581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5326" y="600908"/>
            <a:ext cx="7733348" cy="1259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Области применения экзоскелетов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326" y="2162770"/>
            <a:ext cx="503753" cy="50375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5326" y="2867978"/>
            <a:ext cx="2519005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Строительство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705326" y="3303746"/>
            <a:ext cx="3715583" cy="967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 помогают рабочим поднимать и перемещать тяжелые грузы на стройплощадках.</a:t>
            </a:r>
            <a:endParaRPr lang="en-US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090" y="2162770"/>
            <a:ext cx="503753" cy="50375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3090" y="2867978"/>
            <a:ext cx="2519005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Военное дело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4723090" y="3303746"/>
            <a:ext cx="3715583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Военные используют экзоскелеты для увеличения силы, выносливости и мобильности солдат.</a:t>
            </a:r>
            <a:endParaRPr lang="en-US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326" y="5197912"/>
            <a:ext cx="503753" cy="50375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5326" y="5903119"/>
            <a:ext cx="2519005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Медицина</a:t>
            </a:r>
            <a:endParaRPr lang="en-US" sz="2400" dirty="0"/>
          </a:p>
        </p:txBody>
      </p:sp>
      <p:sp>
        <p:nvSpPr>
          <p:cNvPr id="12" name="Text 6"/>
          <p:cNvSpPr/>
          <p:nvPr/>
        </p:nvSpPr>
        <p:spPr>
          <a:xfrm>
            <a:off x="705326" y="6338888"/>
            <a:ext cx="3715583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Реабилитационные экзоскелеты помогают людям с ограниченными возможностями ходить и выполнять повседневные задачи.</a:t>
            </a:r>
            <a:endParaRPr lang="en-US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3090" y="5197912"/>
            <a:ext cx="503753" cy="50375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23090" y="5903119"/>
            <a:ext cx="2573655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Промышленность</a:t>
            </a:r>
            <a:endParaRPr lang="en-US" sz="2400" dirty="0"/>
          </a:p>
        </p:txBody>
      </p:sp>
      <p:sp>
        <p:nvSpPr>
          <p:cNvPr id="15" name="Text 8"/>
          <p:cNvSpPr/>
          <p:nvPr/>
        </p:nvSpPr>
        <p:spPr>
          <a:xfrm>
            <a:off x="4723090" y="6338888"/>
            <a:ext cx="3715583" cy="1289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 повышают производительность труда при выполнении тяжелых производственных работ.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0415" y="547926"/>
            <a:ext cx="7755969" cy="18591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Преимущества использования экзоскелетов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180415" y="2927509"/>
            <a:ext cx="446127" cy="446127"/>
          </a:xfrm>
          <a:prstGeom prst="roundRect">
            <a:avLst>
              <a:gd name="adj" fmla="val 205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341269" y="3001804"/>
            <a:ext cx="124301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824782" y="2927509"/>
            <a:ext cx="2505432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Увеличение силы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6824782" y="3356253"/>
            <a:ext cx="3134558" cy="1269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 позволяют пользователям поднимать и перемещать значительно более тяжелые грузы.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10157579" y="2927509"/>
            <a:ext cx="446127" cy="446127"/>
          </a:xfrm>
          <a:prstGeom prst="roundRect">
            <a:avLst>
              <a:gd name="adj" fmla="val 205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290215" y="3001804"/>
            <a:ext cx="180856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10801945" y="2927509"/>
            <a:ext cx="3134558" cy="6196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Улучшение выносливости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10801945" y="3666053"/>
            <a:ext cx="3134558" cy="1269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 снижают физическую нагрузку на тело, предотвращая усталость и травмы.</a:t>
            </a:r>
            <a:endParaRPr lang="en-US" sz="2000" dirty="0"/>
          </a:p>
        </p:txBody>
      </p:sp>
      <p:sp>
        <p:nvSpPr>
          <p:cNvPr id="12" name="Shape 9"/>
          <p:cNvSpPr/>
          <p:nvPr/>
        </p:nvSpPr>
        <p:spPr>
          <a:xfrm>
            <a:off x="6180415" y="5356503"/>
            <a:ext cx="446127" cy="446127"/>
          </a:xfrm>
          <a:prstGeom prst="roundRect">
            <a:avLst>
              <a:gd name="adj" fmla="val 205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312098" y="5430798"/>
            <a:ext cx="182642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6824782" y="5356503"/>
            <a:ext cx="3134558" cy="6196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Повышение мобильности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6824782" y="6095048"/>
            <a:ext cx="3134558" cy="158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 улучшают способность пользователей передвигаться и перемещаться в пространстве.</a:t>
            </a:r>
            <a:endParaRPr lang="en-US" sz="2000" dirty="0"/>
          </a:p>
        </p:txBody>
      </p:sp>
      <p:sp>
        <p:nvSpPr>
          <p:cNvPr id="16" name="Shape 13"/>
          <p:cNvSpPr/>
          <p:nvPr/>
        </p:nvSpPr>
        <p:spPr>
          <a:xfrm>
            <a:off x="10157579" y="5356503"/>
            <a:ext cx="446127" cy="446127"/>
          </a:xfrm>
          <a:prstGeom prst="roundRect">
            <a:avLst>
              <a:gd name="adj" fmla="val 205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10274737" y="5430798"/>
            <a:ext cx="211693" cy="297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10801945" y="5356503"/>
            <a:ext cx="3134558" cy="6196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Увеличение производительности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10801945" y="6095048"/>
            <a:ext cx="3134558" cy="1269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 позволяют работникам выполнять больше задач с меньшими усилиями.</a:t>
            </a:r>
            <a:endParaRPr lang="en-US" sz="200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AA983BC-A71B-5EB5-ED14-6F469CB873FF}"/>
              </a:ext>
            </a:extLst>
          </p:cNvPr>
          <p:cNvSpPr/>
          <p:nvPr/>
        </p:nvSpPr>
        <p:spPr>
          <a:xfrm>
            <a:off x="12873990" y="7780020"/>
            <a:ext cx="1649730" cy="3581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42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2926" y="610195"/>
            <a:ext cx="7590949" cy="2773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Технические характеристики современных экзоскелетов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2926" y="3716179"/>
            <a:ext cx="7590949" cy="3907869"/>
          </a:xfrm>
          <a:prstGeom prst="roundRect">
            <a:avLst>
              <a:gd name="adj" fmla="val 23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70546" y="3723799"/>
            <a:ext cx="7575709" cy="6365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92359" y="3864531"/>
            <a:ext cx="33404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Вес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0284023" y="3864531"/>
            <a:ext cx="33404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От 20 до 100 кг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6270546" y="4360307"/>
            <a:ext cx="7575709" cy="63650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92359" y="4501039"/>
            <a:ext cx="33404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Грузоподъемность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0284023" y="4501039"/>
            <a:ext cx="33404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До 200 кг</a:t>
            </a:r>
            <a:endParaRPr lang="en-US" sz="2000" dirty="0"/>
          </a:p>
        </p:txBody>
      </p:sp>
      <p:sp>
        <p:nvSpPr>
          <p:cNvPr id="11" name="Shape 8"/>
          <p:cNvSpPr/>
          <p:nvPr/>
        </p:nvSpPr>
        <p:spPr>
          <a:xfrm>
            <a:off x="6270546" y="4996815"/>
            <a:ext cx="7575709" cy="6365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92359" y="5137547"/>
            <a:ext cx="33404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Скорость ходьбы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10284023" y="5137547"/>
            <a:ext cx="33404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До 10 км/ч</a:t>
            </a:r>
            <a:endParaRPr lang="en-US" sz="2000" dirty="0"/>
          </a:p>
        </p:txBody>
      </p:sp>
      <p:sp>
        <p:nvSpPr>
          <p:cNvPr id="14" name="Shape 11"/>
          <p:cNvSpPr/>
          <p:nvPr/>
        </p:nvSpPr>
        <p:spPr>
          <a:xfrm>
            <a:off x="6270546" y="5633323"/>
            <a:ext cx="7575709" cy="9915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92359" y="5774055"/>
            <a:ext cx="3340418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Время работы от аккумулятора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0284023" y="5864367"/>
            <a:ext cx="33404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До 8 часов</a:t>
            </a:r>
            <a:endParaRPr lang="en-US" sz="2000" dirty="0"/>
          </a:p>
        </p:txBody>
      </p:sp>
      <p:sp>
        <p:nvSpPr>
          <p:cNvPr id="17" name="Shape 14"/>
          <p:cNvSpPr/>
          <p:nvPr/>
        </p:nvSpPr>
        <p:spPr>
          <a:xfrm>
            <a:off x="6270546" y="6624876"/>
            <a:ext cx="7575709" cy="9915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492359" y="6765608"/>
            <a:ext cx="334041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Управление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10284023" y="6765608"/>
            <a:ext cx="3340418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0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Нейро-мышечное, голосовое, жестовое</a:t>
            </a:r>
            <a:endParaRPr lang="en-US" sz="200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8686B41E-6ADC-AF52-4EDD-8D53BDE2803B}"/>
              </a:ext>
            </a:extLst>
          </p:cNvPr>
          <p:cNvSpPr/>
          <p:nvPr/>
        </p:nvSpPr>
        <p:spPr>
          <a:xfrm>
            <a:off x="12873990" y="7826320"/>
            <a:ext cx="1649730" cy="3581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6958" y="881063"/>
            <a:ext cx="7842885" cy="1161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Перспективы развития экзоскелетных технологий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136958" y="2321362"/>
            <a:ext cx="3828574" cy="2863215"/>
          </a:xfrm>
          <a:prstGeom prst="roundRect">
            <a:avLst>
              <a:gd name="adj" fmla="val 319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330434" y="2514838"/>
            <a:ext cx="3441621" cy="581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Повышение автономности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330434" y="3207306"/>
            <a:ext cx="3441621" cy="1783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Экзоскелеты станут более независимыми от человека-оператора благодаря усовершенствованным алгоритмам и системам искусственного интеллекта.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51388" y="2321362"/>
            <a:ext cx="3828574" cy="2863215"/>
          </a:xfrm>
          <a:prstGeom prst="roundRect">
            <a:avLst>
              <a:gd name="adj" fmla="val 319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344864" y="2514838"/>
            <a:ext cx="2323505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Интеграция с BCI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44864" y="2916793"/>
            <a:ext cx="3441621" cy="891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Интерфейсы мозг-компьютер позволят управлять экзоскелетами напрямую силой мысли.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136958" y="5370433"/>
            <a:ext cx="3828574" cy="1978104"/>
          </a:xfrm>
          <a:prstGeom prst="roundRect">
            <a:avLst>
              <a:gd name="adj" fmla="val 46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330434" y="5563910"/>
            <a:ext cx="3174325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Улучшение эргономики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330434" y="5965865"/>
            <a:ext cx="3441621" cy="891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Конструкция экзоскелетов будет становиться более удобной и естественной для человека.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151388" y="5370433"/>
            <a:ext cx="3828574" cy="1978104"/>
          </a:xfrm>
          <a:prstGeom prst="roundRect">
            <a:avLst>
              <a:gd name="adj" fmla="val 46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651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10344864" y="5563910"/>
            <a:ext cx="2839403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Снижение стоимости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344864" y="5965865"/>
            <a:ext cx="3441621" cy="1189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По мере развития технологий экзоскелеты станут более доступными для массового использования.</a:t>
            </a:r>
            <a:endParaRPr lang="en-US" sz="160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1D810BF-E870-1F26-3748-9E6533299AD3}"/>
              </a:ext>
            </a:extLst>
          </p:cNvPr>
          <p:cNvSpPr/>
          <p:nvPr/>
        </p:nvSpPr>
        <p:spPr>
          <a:xfrm>
            <a:off x="12873990" y="7780020"/>
            <a:ext cx="1649730" cy="3581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6366" y="619958"/>
            <a:ext cx="7784068" cy="1821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Этические аспекты использования экзоскелетов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66366" y="2951440"/>
            <a:ext cx="437078" cy="437078"/>
          </a:xfrm>
          <a:prstGeom prst="roundRect">
            <a:avLst>
              <a:gd name="adj" fmla="val 20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324005" y="3024188"/>
            <a:ext cx="121801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797635" y="2951440"/>
            <a:ext cx="3163729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Вопросы безопасности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797635" y="3675221"/>
            <a:ext cx="3163729" cy="15543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Необходимо тщательное тестирование и регулирование экзоскелетов, чтобы предотвратить травмы пользователей.</a:t>
            </a:r>
            <a:endParaRPr lang="en-US" dirty="0"/>
          </a:p>
        </p:txBody>
      </p:sp>
      <p:sp>
        <p:nvSpPr>
          <p:cNvPr id="8" name="Shape 5"/>
          <p:cNvSpPr/>
          <p:nvPr/>
        </p:nvSpPr>
        <p:spPr>
          <a:xfrm>
            <a:off x="10155555" y="2951440"/>
            <a:ext cx="437078" cy="437078"/>
          </a:xfrm>
          <a:prstGeom prst="roundRect">
            <a:avLst>
              <a:gd name="adj" fmla="val 20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285452" y="3024188"/>
            <a:ext cx="177165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10786824" y="2951440"/>
            <a:ext cx="3163729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Справедливость и равенство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786824" y="3675221"/>
            <a:ext cx="3163729" cy="1243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Доступность экзоскелетов для всех слоев общества важна для предотвращения социального неравенства.</a:t>
            </a:r>
            <a:endParaRPr lang="en-US" dirty="0"/>
          </a:p>
        </p:txBody>
      </p:sp>
      <p:sp>
        <p:nvSpPr>
          <p:cNvPr id="12" name="Shape 9"/>
          <p:cNvSpPr/>
          <p:nvPr/>
        </p:nvSpPr>
        <p:spPr>
          <a:xfrm>
            <a:off x="6166366" y="5642253"/>
            <a:ext cx="437078" cy="437078"/>
          </a:xfrm>
          <a:prstGeom prst="roundRect">
            <a:avLst>
              <a:gd name="adj" fmla="val 20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295430" y="5715000"/>
            <a:ext cx="178951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6797635" y="5642253"/>
            <a:ext cx="3163729" cy="607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Неприкосновенность частной жизни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797635" y="6366034"/>
            <a:ext cx="3163729" cy="1243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Использование экзоскелетов должно соответствовать законам о защите личных данных.</a:t>
            </a:r>
            <a:endParaRPr lang="en-US" dirty="0"/>
          </a:p>
        </p:txBody>
      </p:sp>
      <p:sp>
        <p:nvSpPr>
          <p:cNvPr id="16" name="Shape 13"/>
          <p:cNvSpPr/>
          <p:nvPr/>
        </p:nvSpPr>
        <p:spPr>
          <a:xfrm>
            <a:off x="10155555" y="5642253"/>
            <a:ext cx="437078" cy="437078"/>
          </a:xfrm>
          <a:prstGeom prst="roundRect">
            <a:avLst>
              <a:gd name="adj" fmla="val 2092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10270331" y="5715000"/>
            <a:ext cx="207526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4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10786824" y="5642253"/>
            <a:ext cx="260842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Влияние на работу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10786824" y="6062424"/>
            <a:ext cx="3163729" cy="1243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Внедрение экзоскелетов может повлиять на рынок труда, создавая новые возможности и проблемы.</a:t>
            </a:r>
            <a:endParaRPr lang="en-US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6D048433-D681-7E5A-1958-26DAC7B2F90D}"/>
              </a:ext>
            </a:extLst>
          </p:cNvPr>
          <p:cNvSpPr/>
          <p:nvPr/>
        </p:nvSpPr>
        <p:spPr>
          <a:xfrm>
            <a:off x="12873990" y="7780020"/>
            <a:ext cx="1649730" cy="358140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547</Words>
  <Application>Microsoft Office PowerPoint</Application>
  <PresentationFormat>Произвольный</PresentationFormat>
  <Paragraphs>102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Montserrat Black</vt:lpstr>
      <vt:lpstr>Inconsolata</vt:lpstr>
      <vt:lpstr>Inconsolata Bold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Ivan Kirpichnikov</cp:lastModifiedBy>
  <cp:revision>2</cp:revision>
  <dcterms:created xsi:type="dcterms:W3CDTF">2024-10-20T18:30:43Z</dcterms:created>
  <dcterms:modified xsi:type="dcterms:W3CDTF">2024-10-21T18:51:22Z</dcterms:modified>
</cp:coreProperties>
</file>